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585" r:id="rId3"/>
    <p:sldId id="586" r:id="rId4"/>
    <p:sldId id="587" r:id="rId5"/>
    <p:sldId id="584" r:id="rId6"/>
    <p:sldId id="588" r:id="rId7"/>
    <p:sldId id="589" r:id="rId8"/>
    <p:sldId id="590" r:id="rId9"/>
    <p:sldId id="555" r:id="rId10"/>
    <p:sldId id="591" r:id="rId11"/>
    <p:sldId id="592" r:id="rId12"/>
    <p:sldId id="593" r:id="rId13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20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195" autoAdjust="0"/>
    <p:restoredTop sz="94604" autoAdjust="0"/>
  </p:normalViewPr>
  <p:slideViewPr>
    <p:cSldViewPr snapToGrid="0" snapToObjects="1">
      <p:cViewPr>
        <p:scale>
          <a:sx n="109" d="100"/>
          <a:sy n="109" d="100"/>
        </p:scale>
        <p:origin x="-159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40DF5-0A98-443D-B9AA-16B66A558C4E}" type="datetimeFigureOut">
              <a:rPr lang="nl-NL" smtClean="0"/>
              <a:t>22-6-2018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444D8-F048-4122-B4F5-C4FCA5189DA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38299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A16565-48CE-4AB7-B052-C86CD99A89BE}" type="datetimeFigureOut">
              <a:rPr lang="nl-NL" smtClean="0"/>
              <a:t>22-6-2018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2B5E2-FD84-4C4F-9344-969509469683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77616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756DFF8-6C51-4AFB-8D1C-A789599A63B8}" type="datetime1">
              <a:rPr lang="nl-NL" smtClean="0"/>
              <a:t>22-6-2018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Campen Liem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3165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756DFF8-6C51-4AFB-8D1C-A789599A63B8}" type="datetime1">
              <a:rPr lang="nl-NL" smtClean="0"/>
              <a:t>22-6-2018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Campen Liem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3165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756DFF8-6C51-4AFB-8D1C-A789599A63B8}" type="datetime1">
              <a:rPr lang="nl-NL" smtClean="0"/>
              <a:t>22-6-2018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Campen Liem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3165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756DFF8-6C51-4AFB-8D1C-A789599A63B8}" type="datetime1">
              <a:rPr lang="nl-NL" smtClean="0"/>
              <a:t>22-6-2018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Campen Liem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3165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2B5E2-FD84-4C4F-9344-969509469683}" type="slidenum">
              <a:rPr lang="nl-NL" smtClean="0"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6710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2B5E2-FD84-4C4F-9344-969509469683}" type="slidenum">
              <a:rPr lang="nl-NL" smtClean="0"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6710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2B5E2-FD84-4C4F-9344-969509469683}" type="slidenum">
              <a:rPr lang="nl-NL" smtClean="0"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6710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3251200"/>
            <a:ext cx="9144000" cy="3606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32200"/>
            <a:ext cx="7772400" cy="1470025"/>
          </a:xfr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rgbClr val="000000"/>
                </a:solidFill>
              </a:defRPr>
            </a:lvl1pPr>
          </a:lstStyle>
          <a:p>
            <a:r>
              <a:rPr lang="nl-NL" noProof="0" smtClean="0"/>
              <a:t>Klik om de stijl te bewerken</a:t>
            </a:r>
            <a:endParaRPr lang="nl-NL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08600"/>
            <a:ext cx="6400800" cy="1062224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400" b="1">
                <a:solidFill>
                  <a:srgbClr val="C2202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NL" noProof="0"/>
          </a:p>
        </p:txBody>
      </p:sp>
      <p:pic>
        <p:nvPicPr>
          <p:cNvPr id="8" name="Picture 7" descr="logo_bi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35298" y="1015475"/>
            <a:ext cx="3073404" cy="157480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9144000" cy="215900"/>
          </a:xfrm>
          <a:prstGeom prst="rect">
            <a:avLst/>
          </a:prstGeom>
          <a:solidFill>
            <a:srgbClr val="C220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990600"/>
            <a:ext cx="9144000" cy="586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2806"/>
            <a:ext cx="8229600" cy="1143000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3600" b="1" i="0">
                <a:solidFill>
                  <a:srgbClr val="C22026"/>
                </a:solidFill>
              </a:defRPr>
            </a:lvl1pPr>
          </a:lstStyle>
          <a:p>
            <a:r>
              <a:rPr lang="nl-NL" noProof="0" smtClean="0"/>
              <a:t>Klik om de stijl te bewerken</a:t>
            </a:r>
            <a:endParaRPr lang="nl-NL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5806"/>
            <a:ext cx="8229600" cy="3910357"/>
          </a:xfrm>
        </p:spPr>
        <p:txBody>
          <a:bodyPr lIns="0" tIns="0" rIns="0" bIns="0">
            <a:normAutofit/>
          </a:bodyPr>
          <a:lstStyle>
            <a:lvl1pPr marL="271463" indent="-271463">
              <a:buClr>
                <a:srgbClr val="C22026"/>
              </a:buClr>
              <a:buFont typeface="Wingdings" charset="2"/>
              <a:buChar char="§"/>
              <a:defRPr sz="2400" baseline="0"/>
            </a:lvl1pPr>
            <a:lvl2pPr marL="533400" indent="-261938">
              <a:buClr>
                <a:srgbClr val="C22026"/>
              </a:buClr>
              <a:buFont typeface="Wingdings" charset="2"/>
              <a:buChar char="§"/>
              <a:defRPr sz="2400" baseline="0"/>
            </a:lvl2pPr>
            <a:lvl3pPr marL="804863" indent="-271463">
              <a:buClr>
                <a:srgbClr val="C22026"/>
              </a:buClr>
              <a:buFont typeface="Wingdings" charset="2"/>
              <a:buChar char="§"/>
              <a:defRPr sz="2400" baseline="0"/>
            </a:lvl3pPr>
            <a:lvl4pPr marL="1077913" indent="-273050">
              <a:buClr>
                <a:srgbClr val="C22026"/>
              </a:buClr>
              <a:buFont typeface="Wingdings" charset="2"/>
              <a:buChar char="§"/>
              <a:defRPr sz="2400" baseline="0"/>
            </a:lvl4pPr>
            <a:lvl5pPr marL="1349375" indent="-271463">
              <a:buClr>
                <a:srgbClr val="C22026"/>
              </a:buClr>
              <a:buFont typeface="Wingdings" charset="2"/>
              <a:buChar char="§"/>
              <a:defRPr sz="2400" baseline="0"/>
            </a:lvl5pPr>
          </a:lstStyle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nl-NL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562600" cy="365125"/>
          </a:xfrm>
        </p:spPr>
        <p:txBody>
          <a:bodyPr lIns="0" tIns="0" rIns="0" bIns="0" anchor="ctr" anchorCtr="0"/>
          <a:lstStyle>
            <a:lvl1pPr algn="l">
              <a:defRPr/>
            </a:lvl1pPr>
          </a:lstStyle>
          <a:p>
            <a:endParaRPr lang="nl-NL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E45BB751-80D0-6247-BA02-60582747485A}" type="slidenum">
              <a:rPr lang="nl-NL" noProof="0" smtClean="0"/>
              <a:pPr/>
              <a:t>‹nr.›</a:t>
            </a:fld>
            <a:endParaRPr lang="nl-NL" noProof="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215900"/>
          </a:xfrm>
          <a:prstGeom prst="rect">
            <a:avLst/>
          </a:prstGeom>
          <a:solidFill>
            <a:srgbClr val="C220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9" name="Picture 8" descr="logo_bi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78700" y="263341"/>
            <a:ext cx="1295400" cy="66375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nl-NL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BB751-80D0-6247-BA02-60582747485A}" type="slidenum">
              <a:rPr lang="nl-NL" noProof="0" smtClean="0"/>
              <a:pPr/>
              <a:t>‹nr.›</a:t>
            </a:fld>
            <a:endParaRPr lang="nl-NL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merkenrecht en 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ededinging</a:t>
            </a: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Benelux Merkencongres - 21 juni 2018</a:t>
            </a:r>
          </a:p>
          <a:p>
            <a:r>
              <a:rPr 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Martijn van de Hel</a:t>
            </a: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Inleiding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Verhouding IE en mededingingsrecht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artelverbod en selectieve distributie merkproduct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Coty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-arrest en marktplaatsverbod 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Mogelijkheid verbod prijsvergelijkingssites?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Commissie onderzoek (merk)licenties en territoriale beperkingen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Nieuwe 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Geoblocking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Verordening</a:t>
            </a:r>
          </a:p>
          <a:p>
            <a:pPr marL="0" indent="0">
              <a:lnSpc>
                <a:spcPts val="3000"/>
              </a:lnSpc>
              <a:buNone/>
            </a:pPr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6397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Verhouding IE en Mededingingsrecht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IE belangrijke relatie met Europees en Mededingingsrecht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Vrij verkeer bepalingen (artikel 34/36 VWEU)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Mededingingsbepalingen (artikel 101/102 VWEU)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Doelstellingen liggen in elkaars verlengde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Technologische innovatie stimuleren/beschermen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Economische efficiëntie 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en welvaart bevorderen</a:t>
            </a:r>
            <a:endParaRPr lang="nl-NL" alt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Verschillende (botsende) methoden om dit te realiseren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Bescherming rechtszekerheid vs. stimuleren marktdynamiek </a:t>
            </a:r>
          </a:p>
          <a:p>
            <a:pPr lvl="1">
              <a:lnSpc>
                <a:spcPts val="3000"/>
              </a:lnSpc>
            </a:pPr>
            <a:endParaRPr lang="nl-NL" altLang="nl-N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endParaRPr lang="nl-NL" altLang="nl-NL" sz="1600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3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9435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Voorbeelden verleden 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66700" lvl="1" indent="-266700">
              <a:lnSpc>
                <a:spcPts val="3000"/>
              </a:lnSpc>
            </a:pP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Consten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Grundig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(1966) - (absolute) gebiedsbescherming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Renault en Volvo/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Veng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(1988) - leveringsweigering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Magill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(1995) - leveringsweigering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IMS Health (2004) - leveringsweigering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Microsoft (2007) - leveringsweigering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Rambus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(2010) - patent 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ambush</a:t>
            </a: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Astra </a:t>
            </a:r>
            <a:r>
              <a:rPr lang="nl-NL" altLang="nl-NL" sz="1800" dirty="0" err="1">
                <a:latin typeface="Arial" panose="020B0604020202020204" pitchFamily="34" charset="0"/>
                <a:cs typeface="Arial" panose="020B0604020202020204" pitchFamily="34" charset="0"/>
              </a:rPr>
              <a:t>Zeneca</a:t>
            </a: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 (2012) - misbruik procedures </a:t>
            </a: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MEO (2018) - discriminatie </a:t>
            </a:r>
            <a:endParaRPr lang="nl-NL" alt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3000"/>
              </a:lnSpc>
            </a:pPr>
            <a:endParaRPr lang="nl-NL" altLang="nl-N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endParaRPr lang="nl-NL" altLang="nl-NL" sz="1600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4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3144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artelverbod en selectieve distributie 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Prijsconcurrentie niet enige vorm mededinging waaraan voorrang moet worden verleend (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HvJ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25 oktober 1977 Metro)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Instandhouding handel kwalitatief/technisch ontwikkelde producten kan beperking rechtvaardigen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Selectieve distributiestelsels met zuive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kwalitatieve criteria vallen buiten kartelverbod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Andere selectieve distributiestelsels moeten worden getoetst aan Groepsvrijstelling verticale overeenkomsten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Marktaandeel &lt;30% 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Geen 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hardcore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afspraken (o.a. geen beperking klantenkring en actieve/passieve verkoop waaronder internetverkoop)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Kwaliteitsnormen website toegestaan 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(waaronder eisen of verbod  marktplatforms 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volgens Commissie 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Richtsnoeren) </a:t>
            </a:r>
          </a:p>
          <a:p>
            <a:pPr marL="290513" indent="-285750" eaLnBrk="0" hangingPunct="0"/>
            <a:endParaRPr lang="nl-NL" sz="1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90513" indent="-285750" eaLnBrk="0" hangingPunct="0"/>
            <a:endParaRPr lang="nl-NL" sz="1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5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81091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Coty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achtergrond procedure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Verbod selectieve distributeurs via internet te verkopen heeft doel concurrentie te beperken en is verboden tenzij objectief gerechtvaardigd (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HvJ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13 oktober 2011 Pierre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Fabre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Pierre-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Fabre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arrest op uiteenlopende wijze uitgelegd: onduidelijk welke andere beperkingen in kader selectieve distributie gerechtvaardigd kunnen zijn</a:t>
            </a:r>
          </a:p>
          <a:p>
            <a:pPr marL="290513" indent="-285750" eaLnBrk="0" hangingPunct="0"/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Bundeskartellamt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voorstander verruiming verkoop via marktplaatsen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Bijv. afdwingen toezeggingen van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Sennheiser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en Adidas </a:t>
            </a:r>
            <a:endParaRPr lang="nl-NL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Duitse rechtspraak verdeeld over marktplaatsverbod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Commissie benadrukt in sectoronderzoek e-commerce marktplaatsverbod geen 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hardcore 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beperking (ACM en EZ op zelfde lijn)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AG-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Wahl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in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Coty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eens met Commissie: geoorloofd voor bescherming luxe imago en geen 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hardcore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beperking 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Vergelijkbaar Rb. Amsterdam 4 oktober 2017 Nike/Action Sport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6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83828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Coty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antwoord </a:t>
            </a:r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HvJ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Selectieve distributie niet in strijd kartelverbod mits objectieve, kwalitatieve, proportionele en niet-discriminerende criteria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Selectieve distributie kan noodzakelijk zijn bij luxeproducten voor bescherming imago en kwaliteit product (verwijzing naar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HvJ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23 april 2009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Copad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Pierre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Fabre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-arrest niet relevant (specifieke context / geen wijziging)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Marktplaatsverbod bij selectieve distributie luxeproducten verenigbaar met kartelverbod 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Waarborg verkoop via erkende distributeurs + afdwingbaarheid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Geen absoluut verbod internetverkoop</a:t>
            </a:r>
          </a:p>
          <a:p>
            <a:pPr marL="290513" indent="-285750" eaLnBrk="0" hangingPunct="0"/>
            <a:r>
              <a:rPr lang="nl-NL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Marktplaatsverbod geen </a:t>
            </a:r>
            <a:r>
              <a:rPr lang="nl-NL" sz="18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hardcore</a:t>
            </a:r>
            <a:r>
              <a:rPr lang="nl-NL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beperking van klantenkring en passieve verkoop in zin Groepsvrijstelling!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7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05403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Coty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gevolgen praktijk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Strikte lezing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Bka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Leverancier luxeproducten mag selectieve distributeurs verbieden via marktplaatsen te verkopen</a:t>
            </a:r>
          </a:p>
          <a:p>
            <a:pPr marL="561976" lvl="2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Luxeproduct beperkt uitleggen (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zie NL Nike-zaak </a:t>
            </a:r>
            <a:r>
              <a:rPr lang="nl-NL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vs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DE </a:t>
            </a:r>
            <a:r>
              <a:rPr lang="nl-NL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Asics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-zaak 12 december 2017)</a:t>
            </a:r>
          </a:p>
          <a:p>
            <a:pPr marL="290513" indent="-285750" eaLnBrk="0" hangingPunct="0"/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Brede lezing Commissie: toepassing 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ruimer dan 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selectieve distributie en 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luxeproducten (vraag luxeproduct niet zo relevant)</a:t>
            </a:r>
            <a:endParaRPr lang="nl-NL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552450" lvl="1" indent="-285750" eaLnBrk="0" hangingPunct="0"/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Ook bij open distributie of niet-luxeproducten kan marktplaatsverbod gerechtvaardigd zijn (afdwingbaarheid kwaliteitseisen) </a:t>
            </a:r>
          </a:p>
          <a:p>
            <a:pPr marL="552450" lvl="1" indent="-285750" eaLnBrk="0" hangingPunct="0"/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Marktplaatsverbod is geen </a:t>
            </a:r>
            <a:r>
              <a:rPr lang="nl-NL" sz="1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hard </a:t>
            </a:r>
            <a:r>
              <a:rPr lang="nl-NL" sz="1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core</a:t>
            </a:r>
            <a:r>
              <a:rPr lang="nl-NL" sz="1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beperking dus &lt;30% vrijgesteld van kartelverbod ongeacht of luxeproduct en/of selectieve distributie betreft  </a:t>
            </a:r>
          </a:p>
          <a:p>
            <a:pPr marL="290513" indent="-285750" eaLnBrk="0" hangingPunct="0"/>
            <a:r>
              <a:rPr lang="nl-NL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Conclusie: ruimte breed marktplaatsverbod, voorzichtigheid in DE blijft geboden totdat </a:t>
            </a:r>
            <a:r>
              <a:rPr lang="nl-NL" sz="18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Bka</a:t>
            </a:r>
            <a:r>
              <a:rPr lang="nl-NL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en Duitse rechters “om” gaan</a:t>
            </a:r>
          </a:p>
          <a:p>
            <a:pPr marL="552450" lvl="1" indent="-285750" eaLnBrk="0" hangingPunct="0"/>
            <a:endParaRPr lang="nl-NL" sz="1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8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42852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Verbod prijsvergelijkingssites? 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Kan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Coty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-arrest ook worden toegepast op prijsvergelijkingssites? 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Kan verbod gerechtvaardigd zijn vanwege afdwingbaarheid kwaliteitseisen?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 verbod (ook) geen 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hard </a:t>
            </a:r>
            <a:r>
              <a:rPr lang="nl-NL" sz="1800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core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beperking?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Nee, volgens DE rechter in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Asics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-zaak verbod prijsvergelijkingssites tot doel concurrentie te beperken en dus verboden</a:t>
            </a:r>
          </a:p>
          <a:p>
            <a:pPr marL="266700" lvl="1" indent="0" eaLnBrk="0" hangingPunct="0">
              <a:buNone/>
            </a:pP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Commissie heeft nog geen officieel standpunt ingenomen of verbod prijsvergelijkingssites in strijd kartelverbod is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Verschil tussen marktplaatsen (verkoopkanaal) en prijsvergelijkingssites (vergelijking) 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Prijsvergelijkingssites belangrijk voor transparantie en prijsconcurrentie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Verbod kan in strijd met kartelverbod zijn (wel toegestaan kwaliteitseisen te stellen, o.a. advertenties en promoties product)</a:t>
            </a: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nl-N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87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Onderzoek licenties en beperkingen 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 vervolg e-commerce rapport is Commissie onderzoeken 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gestart naar distributiebeleid 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elektronische producten, videospellen en hotelaanbieders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Vermoeden  prijs- en verkoopbeperkingen (o.a.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geoblocking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 </a:t>
            </a:r>
          </a:p>
          <a:p>
            <a:pPr marL="290513" indent="-285750" eaLnBrk="0" hangingPunct="0"/>
            <a:endParaRPr lang="nl-NL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Commissie is onderzoeken gestart naar licentie- en distributiebeleid Nike,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Sanrio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en Universal Studio’s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Vermoeden van territoriale en online beperking merchandise licentie</a:t>
            </a:r>
          </a:p>
          <a:p>
            <a:pPr marL="290513" indent="-285750" eaLnBrk="0" hangingPunct="0"/>
            <a:endParaRPr lang="nl-NL" sz="1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Artikel 101 VWEU verbiedt territoriale beperking, tenzij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Exclusieve licentie en/of exclusief gebied (verbod actieve verkoop toegestaan)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Internetverkoop moet licentiegever altijd toestaan </a:t>
            </a:r>
          </a:p>
          <a:p>
            <a:pPr marL="4763" indent="0" eaLnBrk="0" hangingPunct="0">
              <a:buNone/>
            </a:pPr>
            <a:endParaRPr lang="nl-NL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763" indent="0" eaLnBrk="0" hangingPunct="0">
              <a:buNone/>
            </a:pP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PM: Commissie ook zorgen over beperkingen gebruik merk voor online marketing en zoekmachines  </a:t>
            </a:r>
            <a:endParaRPr lang="nl-NL" altLang="nl-NL" sz="16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nl-N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16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Nieuwe </a:t>
            </a:r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Geoblocking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Verordening 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 december 2018 Verordening (EU) 2018/302 in werking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Onderdeel 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Digital Single Market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-strategie Commissie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Aanvulling op Dienstenrichtlijn (gebrek aan toezicht)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Aanvulling op mededingingsrecht (bij eenzijdig gedrag)</a:t>
            </a:r>
          </a:p>
          <a:p>
            <a:pPr marL="290513" indent="-285750" eaLnBrk="0" hangingPunct="0"/>
            <a:endParaRPr lang="nl-NL" sz="1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Drietal verbodsbepalingen:</a:t>
            </a:r>
          </a:p>
          <a:p>
            <a:pPr marL="609600" lvl="1" indent="-342900" eaLnBrk="0" hangingPunct="0">
              <a:buFont typeface="+mj-lt"/>
              <a:buAutoNum type="arabicPeriod"/>
            </a:pP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Verbod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geoblocking</a:t>
            </a:r>
            <a:endParaRPr lang="nl-NL" sz="1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609600" lvl="1" indent="-342900" eaLnBrk="0" hangingPunct="0">
              <a:buFont typeface="+mj-lt"/>
              <a:buAutoNum type="arabicPeriod"/>
            </a:pP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Verbod hanteren verschillende algemene voorwaarden</a:t>
            </a:r>
          </a:p>
          <a:p>
            <a:pPr marL="609600" lvl="1" indent="-342900" eaLnBrk="0" hangingPunct="0">
              <a:buFont typeface="+mj-lt"/>
              <a:buAutoNum type="arabicPeriod"/>
            </a:pP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Verbod hanteren verschillende betalingsvoorwaarden </a:t>
            </a:r>
          </a:p>
          <a:p>
            <a:pPr marL="290513" indent="-285750" eaLnBrk="0" hangingPunct="0"/>
            <a:endParaRPr lang="nl-NL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Uitgezonderd: o.a. auteursrechtelijk beschermde diensten (voorlopig)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ACM naar voren geschoven als handhavende autoriteit - </a:t>
            </a:r>
            <a:r>
              <a:rPr lang="nl-NL" sz="1800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1800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1800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continued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!</a:t>
            </a:r>
            <a:endParaRPr lang="nl-NL" sz="18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nl-N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02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5" y="898525"/>
            <a:ext cx="8229600" cy="1079500"/>
          </a:xfrm>
        </p:spPr>
        <p:txBody>
          <a:bodyPr>
            <a:normAutofit/>
          </a:bodyPr>
          <a:lstStyle/>
          <a:p>
            <a:pPr algn="ctr"/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Vragen?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774" y="1802712"/>
            <a:ext cx="8124825" cy="1845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martijn.vandehel@maverick-law.com</a:t>
            </a:r>
            <a:r>
              <a:rPr lang="nl-NL" sz="1800" dirty="0" smtClean="0"/>
              <a:t> 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6 21 21 08 53 </a:t>
            </a:r>
          </a:p>
          <a:p>
            <a:pPr marL="0" indent="0" algn="ctr">
              <a:buNone/>
            </a:pPr>
            <a:r>
              <a:rPr lang="nl-NL" altLang="nl-NL" dirty="0" smtClean="0"/>
              <a:t>							</a:t>
            </a:r>
          </a:p>
          <a:p>
            <a:pPr marL="0" indent="0" algn="ctr">
              <a:buNone/>
            </a:pPr>
            <a:r>
              <a:rPr lang="nl-NL" altLang="nl-NL" dirty="0" smtClean="0"/>
              <a:t>						</a:t>
            </a:r>
            <a:r>
              <a:rPr lang="nl-NL" altLang="nl-NL" dirty="0"/>
              <a:t>						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2220686" y="5261958"/>
            <a:ext cx="5104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nl-NL" dirty="0" smtClean="0"/>
              <a:t>               	     </a:t>
            </a:r>
            <a:r>
              <a:rPr lang="nl-NL" altLang="nl-NL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www.maverick-law.com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u="sn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Volg ons op          @</a:t>
            </a:r>
            <a:r>
              <a:rPr lang="nl-NL" altLang="nl-N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MaverickLawyers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nl-NL" altLang="nl-NL" b="1" dirty="0"/>
              <a:t>	</a:t>
            </a:r>
            <a:endParaRPr lang="nl-NL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878" y="5709535"/>
            <a:ext cx="447624" cy="4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12</a:t>
            </a:fld>
            <a:endParaRPr lang="nl-NL" noProof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57" y="5723623"/>
            <a:ext cx="432023" cy="432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690" y="2869746"/>
            <a:ext cx="145732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50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ard Powerpoint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22026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5066</TotalTime>
  <Words>831</Words>
  <Application>Microsoft Office PowerPoint</Application>
  <PresentationFormat>Diavoorstelling (4:3)</PresentationFormat>
  <Paragraphs>137</Paragraphs>
  <Slides>12</Slides>
  <Notes>7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3" baseType="lpstr">
      <vt:lpstr>Standaard Powerpoint</vt:lpstr>
      <vt:lpstr>merkenrecht en mededinging</vt:lpstr>
      <vt:lpstr>Agenda</vt:lpstr>
      <vt:lpstr>Verhouding IE en Mededingingsrecht</vt:lpstr>
      <vt:lpstr>Voorbeelden verleden </vt:lpstr>
      <vt:lpstr>Kartelverbod en selectieve distributie </vt:lpstr>
      <vt:lpstr>Coty: achtergrond procedure</vt:lpstr>
      <vt:lpstr>Coty: antwoord HvJ</vt:lpstr>
      <vt:lpstr>Coty: gevolgen praktijk</vt:lpstr>
      <vt:lpstr>Verbod prijsvergelijkingssites? </vt:lpstr>
      <vt:lpstr>Onderzoek licenties en beperkingen </vt:lpstr>
      <vt:lpstr>Nieuwe Geoblocking Verordening </vt:lpstr>
      <vt:lpstr>Vragen?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Presentatietitel</dc:title>
  <dc:creator>paralegal</dc:creator>
  <cp:lastModifiedBy>paralegal | Maverick Advocaten</cp:lastModifiedBy>
  <cp:revision>158</cp:revision>
  <cp:lastPrinted>2018-04-17T09:41:56Z</cp:lastPrinted>
  <dcterms:created xsi:type="dcterms:W3CDTF">2015-03-18T10:27:49Z</dcterms:created>
  <dcterms:modified xsi:type="dcterms:W3CDTF">2018-06-22T08:18:28Z</dcterms:modified>
</cp:coreProperties>
</file>